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Source Code Pro"/>
      <p:regular r:id="rId20"/>
      <p:bold r:id="rId21"/>
      <p:italic r:id="rId22"/>
      <p:boldItalic r:id="rId23"/>
    </p:embeddedFont>
    <p:embeddedFont>
      <p:font typeface="Comfortaa Regular"/>
      <p:regular r:id="rId24"/>
      <p:bold r:id="rId25"/>
    </p:embeddedFont>
    <p:embeddedFont>
      <p:font typeface="Oswald"/>
      <p:regular r:id="rId26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regular.fntdata"/><Relationship Id="rId22" Type="http://schemas.openxmlformats.org/officeDocument/2006/relationships/font" Target="fonts/SourceCodePro-italic.fntdata"/><Relationship Id="rId21" Type="http://schemas.openxmlformats.org/officeDocument/2006/relationships/font" Target="fonts/SourceCodePro-bold.fntdata"/><Relationship Id="rId24" Type="http://schemas.openxmlformats.org/officeDocument/2006/relationships/font" Target="fonts/ComfortaaRegular-regular.fntdata"/><Relationship Id="rId23" Type="http://schemas.openxmlformats.org/officeDocument/2006/relationships/font" Target="fonts/SourceCodePr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ComfortaaRegular-bold.fntdata"/><Relationship Id="rId28" Type="http://schemas.openxmlformats.org/officeDocument/2006/relationships/font" Target="fonts/Comfortaa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d22d48be6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d22d48be6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0be30b64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0be30b64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22d48be6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22d48be6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2d48be6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2d48be6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22d48be6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22d48be6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22d48be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22d48be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2d48be6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22d48be6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2d48be6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22d48be6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2d48be6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2d48be6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8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/>
              <a:t>PiG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145670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С</a:t>
            </a:r>
            <a:r>
              <a:rPr lang="ru">
                <a:solidFill>
                  <a:schemeClr val="lt1"/>
                </a:solidFill>
              </a:rPr>
              <a:t>виной прыжок в неизвестность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2809975" y="3586400"/>
            <a:ext cx="348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swald"/>
                <a:ea typeface="Oswald"/>
                <a:cs typeface="Oswald"/>
                <a:sym typeface="Oswald"/>
              </a:rPr>
              <a:t>Годовой проект по информатике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6925375" y="4611075"/>
            <a:ext cx="176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Oswald"/>
                <a:ea typeface="Oswald"/>
                <a:cs typeface="Oswald"/>
                <a:sym typeface="Oswald"/>
              </a:rPr>
              <a:t>Поляков Михаил 10-3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Спасибо за внимание!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2190000" y="3727025"/>
            <a:ext cx="462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Поляков Михаил 10-3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"/>
                <a:ea typeface="Comfortaa"/>
                <a:cs typeface="Comfortaa"/>
                <a:sym typeface="Comfortaa"/>
              </a:rPr>
              <a:t>mishapolyakov111@gmail.com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32300"/>
            <a:ext cx="8520600" cy="733500"/>
          </a:xfrm>
          <a:prstGeom prst="rect">
            <a:avLst/>
          </a:prstGeom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Постановка задачи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3382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Comfortaa"/>
                <a:ea typeface="Comfortaa"/>
                <a:cs typeface="Comfortaa"/>
                <a:sym typeface="Comfortaa"/>
              </a:rPr>
              <a:t>P.i.G.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 - это классический 2D платформер.</a:t>
            </a:r>
            <a:r>
              <a:rPr lang="ru" sz="1600"/>
              <a:t>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07825"/>
            <a:ext cx="3341574" cy="233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0000"/>
              </a:srgbClr>
            </a:outerShdw>
          </a:effectLst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375" y="1907825"/>
            <a:ext cx="4671930" cy="2335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</a:effectLst>
        </p:spPr>
      </p:pic>
      <p:sp>
        <p:nvSpPr>
          <p:cNvPr id="74" name="Google Shape;74;p14"/>
          <p:cNvSpPr txBox="1"/>
          <p:nvPr/>
        </p:nvSpPr>
        <p:spPr>
          <a:xfrm>
            <a:off x="533475" y="4327675"/>
            <a:ext cx="27798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0212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Sonic the Hedgehog</a:t>
            </a:r>
            <a:r>
              <a:rPr lang="ru">
                <a:solidFill>
                  <a:srgbClr val="202122"/>
                </a:solidFill>
                <a:highlight>
                  <a:srgbClr val="EA9999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highlight>
                <a:srgbClr val="EA9999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4945788" y="4327675"/>
            <a:ext cx="3886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20212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       </a:t>
            </a:r>
            <a:r>
              <a:rPr lang="ru">
                <a:solidFill>
                  <a:srgbClr val="202122"/>
                </a:solidFill>
                <a:latin typeface="Comfortaa Regular"/>
                <a:ea typeface="Comfortaa Regular"/>
                <a:cs typeface="Comfortaa Regular"/>
                <a:sym typeface="Comfortaa Regular"/>
              </a:rPr>
              <a:t>Super Mario</a:t>
            </a:r>
            <a:endParaRPr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252825" y="2069200"/>
            <a:ext cx="3187500" cy="1100700"/>
          </a:xfrm>
          <a:prstGeom prst="rect">
            <a:avLst/>
          </a:prstGeom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Примерный вид игры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0" l="1756" r="43164" t="0"/>
          <a:stretch/>
        </p:blipFill>
        <p:spPr>
          <a:xfrm>
            <a:off x="3544400" y="121050"/>
            <a:ext cx="5219700" cy="4901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68000"/>
              </a:srgbClr>
            </a:outerShdw>
          </a:effectLst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446" y="1973898"/>
            <a:ext cx="1879857" cy="1884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599974" y="185908"/>
            <a:ext cx="2069956" cy="207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6">
            <a:alphaModFix/>
          </a:blip>
          <a:srcRect b="9080" l="7339" r="-7340" t="-9080"/>
          <a:stretch/>
        </p:blipFill>
        <p:spPr>
          <a:xfrm>
            <a:off x="6968369" y="1543654"/>
            <a:ext cx="1879856" cy="83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455" y="2069194"/>
            <a:ext cx="1958774" cy="196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86446" y="3416381"/>
            <a:ext cx="3320798" cy="74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Входные и выходные данные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01361">
            <a:off x="6124350" y="767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33400">
            <a:off x="7549025" y="3475850"/>
            <a:ext cx="1283275" cy="128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975" y="1468825"/>
            <a:ext cx="1524200" cy="15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2572075" y="797175"/>
            <a:ext cx="1650800" cy="16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4900" y="1912175"/>
            <a:ext cx="1489900" cy="14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3973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31700" y="3621982"/>
            <a:ext cx="3205300" cy="721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Математическая модель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311700" y="132817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Любой объект на сцене - </a:t>
            </a:r>
            <a:r>
              <a:rPr b="1" lang="ru" sz="1600">
                <a:latin typeface="Comfortaa"/>
                <a:ea typeface="Comfortaa"/>
                <a:cs typeface="Comfortaa"/>
                <a:sym typeface="Comfortaa"/>
              </a:rPr>
              <a:t>физическое тело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. Охарактеризовать его движение можно как движение материальной точки.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125" y="2065848"/>
            <a:ext cx="7103551" cy="2991776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Метод решения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588" y="1254373"/>
            <a:ext cx="7622824" cy="3528800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510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 работы программы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50" y="864425"/>
            <a:ext cx="3194323" cy="1795875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473" y="862038"/>
            <a:ext cx="3207452" cy="1795876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5150" y="2791248"/>
            <a:ext cx="3194324" cy="1782286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038" y="2786475"/>
            <a:ext cx="3194326" cy="1791826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63" y="227379"/>
            <a:ext cx="8399076" cy="4688734"/>
          </a:xfrm>
          <a:prstGeom prst="rect">
            <a:avLst/>
          </a:prstGeom>
          <a:noFill/>
          <a:ln cap="flat" cmpd="sng" w="3810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ln cap="flat" cmpd="sng" w="9525">
            <a:solidFill>
              <a:srgbClr val="E6B8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Возникшие затруднения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326350"/>
            <a:ext cx="3094200" cy="11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600">
                <a:latin typeface="Comfortaa"/>
                <a:ea typeface="Comfortaa"/>
                <a:cs typeface="Comfortaa"/>
                <a:sym typeface="Comfortaa"/>
              </a:rPr>
              <a:t>1)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Реализация проверки: персонаж на земле и может прыгать или он в воздухе?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00" y="2688200"/>
            <a:ext cx="2514600" cy="1276350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350" y="2688200"/>
            <a:ext cx="2107300" cy="2296975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5" name="Google Shape;135;p21"/>
          <p:cNvSpPr txBox="1"/>
          <p:nvPr/>
        </p:nvSpPr>
        <p:spPr>
          <a:xfrm>
            <a:off x="3518400" y="1326350"/>
            <a:ext cx="2107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ru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2)</a:t>
            </a:r>
            <a:r>
              <a:rPr lang="ru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ru" sz="16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Анимация смерти, в целом анимация.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6344300" y="1312250"/>
            <a:ext cx="224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Comfortaa"/>
                <a:ea typeface="Comfortaa"/>
                <a:cs typeface="Comfortaa"/>
                <a:sym typeface="Comfortaa"/>
              </a:rPr>
              <a:t>3)</a:t>
            </a:r>
            <a:r>
              <a:rPr lang="ru" sz="1600">
                <a:latin typeface="Comfortaa"/>
                <a:ea typeface="Comfortaa"/>
                <a:cs typeface="Comfortaa"/>
                <a:sym typeface="Comfortaa"/>
              </a:rPr>
              <a:t> Визуализация количества жизней персонажа.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8401" y="2688200"/>
            <a:ext cx="2018176" cy="1276350"/>
          </a:xfrm>
          <a:prstGeom prst="rect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" name="Google Shape;13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9313" y="2688212"/>
            <a:ext cx="1276349" cy="127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